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5" r:id="rId5"/>
    <p:sldId id="259" r:id="rId6"/>
    <p:sldId id="266" r:id="rId7"/>
    <p:sldId id="260" r:id="rId8"/>
    <p:sldId id="267" r:id="rId9"/>
    <p:sldId id="269" r:id="rId10"/>
    <p:sldId id="268" r:id="rId11"/>
    <p:sldId id="262" r:id="rId12"/>
    <p:sldId id="270" r:id="rId13"/>
    <p:sldId id="263" r:id="rId14"/>
    <p:sldId id="271" r:id="rId15"/>
    <p:sldId id="272" r:id="rId16"/>
    <p:sldId id="26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71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2960" y="2011680"/>
            <a:ext cx="1060704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400" b="1">
                <a:solidFill>
                  <a:srgbClr val="144B73"/>
                </a:solidFill>
              </a:defRPr>
            </a:pPr>
            <a:r>
              <a:t>Аксиома-КС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97280" y="3154680"/>
            <a:ext cx="99669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300">
                <a:solidFill>
                  <a:srgbClr val="465A69"/>
                </a:solidFill>
              </a:defRPr>
            </a:pPr>
            <a:r>
              <a:t>Система диспетчеризации и контроля приборов учета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43755"/>
                </a:solidFill>
              </a:defRPr>
            </a:pPr>
            <a:r>
              <a:t>Отчетные формы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564FF2-09D8-4C80-A3A6-7A5FA660E8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0" y="925124"/>
            <a:ext cx="10443882" cy="5872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90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43755"/>
                </a:solidFill>
              </a:defRPr>
            </a:pPr>
            <a:r>
              <a:t>Карта объектов учета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554480"/>
            <a:ext cx="105156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rPr dirty="0" err="1"/>
              <a:t>Страница</a:t>
            </a:r>
            <a:r>
              <a:rPr dirty="0"/>
              <a:t> «</a:t>
            </a:r>
            <a:r>
              <a:rPr dirty="0" err="1"/>
              <a:t>Карта</a:t>
            </a:r>
            <a:r>
              <a:rPr dirty="0"/>
              <a:t> </a:t>
            </a:r>
            <a:r>
              <a:rPr dirty="0" err="1"/>
              <a:t>объектов</a:t>
            </a:r>
            <a:r>
              <a:rPr dirty="0"/>
              <a:t> </a:t>
            </a:r>
            <a:r>
              <a:rPr dirty="0" err="1"/>
              <a:t>учета</a:t>
            </a:r>
            <a:r>
              <a:rPr dirty="0"/>
              <a:t>» </a:t>
            </a:r>
            <a:r>
              <a:rPr dirty="0" err="1"/>
              <a:t>обеспечивает</a:t>
            </a:r>
            <a:r>
              <a:rPr dirty="0"/>
              <a:t> </a:t>
            </a:r>
            <a:r>
              <a:rPr dirty="0" err="1"/>
              <a:t>наглядный</a:t>
            </a:r>
            <a:r>
              <a:rPr dirty="0"/>
              <a:t> </a:t>
            </a:r>
            <a:r>
              <a:rPr dirty="0" err="1"/>
              <a:t>визуальный</a:t>
            </a:r>
            <a:r>
              <a:rPr dirty="0"/>
              <a:t> </a:t>
            </a:r>
            <a:r>
              <a:rPr dirty="0" err="1"/>
              <a:t>контроль</a:t>
            </a:r>
            <a:r>
              <a:rPr dirty="0"/>
              <a:t> </a:t>
            </a:r>
            <a:r>
              <a:rPr dirty="0" err="1"/>
              <a:t>всей</a:t>
            </a:r>
            <a:r>
              <a:rPr dirty="0"/>
              <a:t> </a:t>
            </a:r>
            <a:r>
              <a:rPr dirty="0" err="1"/>
              <a:t>инфраструктуры</a:t>
            </a:r>
            <a:r>
              <a:rPr dirty="0"/>
              <a:t> </a:t>
            </a:r>
            <a:r>
              <a:rPr dirty="0" err="1"/>
              <a:t>приборов</a:t>
            </a:r>
            <a:r>
              <a:rPr dirty="0"/>
              <a:t> </a:t>
            </a:r>
            <a:r>
              <a:rPr dirty="0" err="1"/>
              <a:t>учета</a:t>
            </a:r>
            <a:endParaRPr dirty="0"/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интерактивной</a:t>
            </a:r>
            <a:r>
              <a:rPr dirty="0"/>
              <a:t> </a:t>
            </a:r>
            <a:r>
              <a:rPr dirty="0" err="1"/>
              <a:t>карте</a:t>
            </a:r>
            <a:r>
              <a:rPr dirty="0"/>
              <a:t> </a:t>
            </a:r>
            <a:r>
              <a:rPr dirty="0" err="1"/>
              <a:t>отображаются</a:t>
            </a:r>
            <a:r>
              <a:rPr dirty="0"/>
              <a:t> </a:t>
            </a:r>
            <a:r>
              <a:rPr dirty="0" err="1"/>
              <a:t>все</a:t>
            </a:r>
            <a:r>
              <a:rPr dirty="0"/>
              <a:t> </a:t>
            </a:r>
            <a:r>
              <a:rPr dirty="0" err="1"/>
              <a:t>обслуживаемые</a:t>
            </a:r>
            <a:r>
              <a:rPr dirty="0"/>
              <a:t> </a:t>
            </a:r>
            <a:r>
              <a:rPr dirty="0" err="1"/>
              <a:t>устройства</a:t>
            </a:r>
            <a:r>
              <a:rPr dirty="0"/>
              <a:t> с </a:t>
            </a:r>
            <a:r>
              <a:rPr dirty="0" err="1"/>
              <a:t>разделением</a:t>
            </a:r>
            <a:r>
              <a:rPr dirty="0"/>
              <a:t>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типам</a:t>
            </a:r>
            <a:endParaRPr dirty="0"/>
          </a:p>
          <a:p>
            <a:pPr>
              <a:spcAft>
                <a:spcPts val="1200"/>
              </a:spcAft>
              <a:defRPr sz="1600">
                <a:solidFill>
                  <a:srgbClr val="23323C"/>
                </a:solidFill>
              </a:defRPr>
            </a:pPr>
            <a:r>
              <a:rPr dirty="0" err="1"/>
              <a:t>Система</a:t>
            </a:r>
            <a:r>
              <a:rPr dirty="0"/>
              <a:t> </a:t>
            </a:r>
            <a:r>
              <a:rPr dirty="0" err="1"/>
              <a:t>автоматически</a:t>
            </a:r>
            <a:r>
              <a:rPr dirty="0"/>
              <a:t> </a:t>
            </a:r>
            <a:r>
              <a:rPr dirty="0" err="1"/>
              <a:t>определяет</a:t>
            </a:r>
            <a:r>
              <a:rPr dirty="0"/>
              <a:t> </a:t>
            </a:r>
            <a:r>
              <a:rPr dirty="0" err="1"/>
              <a:t>координаты</a:t>
            </a:r>
            <a:r>
              <a:rPr dirty="0"/>
              <a:t> </a:t>
            </a:r>
            <a:r>
              <a:rPr dirty="0" err="1"/>
              <a:t>объектов</a:t>
            </a:r>
            <a:r>
              <a:rPr dirty="0"/>
              <a:t>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адресам</a:t>
            </a:r>
            <a:r>
              <a:rPr dirty="0"/>
              <a:t>, </a:t>
            </a:r>
            <a:r>
              <a:rPr dirty="0" err="1"/>
              <a:t>группирует</a:t>
            </a:r>
            <a:r>
              <a:rPr dirty="0"/>
              <a:t> </a:t>
            </a:r>
            <a:r>
              <a:rPr dirty="0" err="1"/>
              <a:t>устройства</a:t>
            </a:r>
            <a:r>
              <a:rPr dirty="0"/>
              <a:t>, </a:t>
            </a:r>
            <a:r>
              <a:rPr dirty="0" err="1"/>
              <a:t>установленные</a:t>
            </a:r>
            <a:r>
              <a:rPr dirty="0"/>
              <a:t>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одному</a:t>
            </a:r>
            <a:r>
              <a:rPr dirty="0"/>
              <a:t> </a:t>
            </a:r>
            <a:r>
              <a:rPr dirty="0" err="1"/>
              <a:t>адресу</a:t>
            </a:r>
            <a:r>
              <a:rPr dirty="0"/>
              <a:t>, и </a:t>
            </a:r>
            <a:r>
              <a:rPr dirty="0" err="1"/>
              <a:t>позволяет</a:t>
            </a:r>
            <a:r>
              <a:rPr dirty="0"/>
              <a:t> </a:t>
            </a:r>
            <a:r>
              <a:rPr dirty="0" err="1"/>
              <a:t>диспетчеру</a:t>
            </a:r>
            <a:r>
              <a:rPr dirty="0"/>
              <a:t> </a:t>
            </a:r>
            <a:r>
              <a:rPr dirty="0" err="1"/>
              <a:t>быстро</a:t>
            </a:r>
            <a:r>
              <a:rPr dirty="0"/>
              <a:t> </a:t>
            </a:r>
            <a:r>
              <a:rPr dirty="0" err="1"/>
              <a:t>оценивать</a:t>
            </a:r>
            <a:r>
              <a:rPr dirty="0"/>
              <a:t> </a:t>
            </a:r>
            <a:r>
              <a:rPr dirty="0" err="1"/>
              <a:t>состояние</a:t>
            </a:r>
            <a:r>
              <a:rPr dirty="0"/>
              <a:t> </a:t>
            </a:r>
            <a:r>
              <a:rPr dirty="0" err="1"/>
              <a:t>парка</a:t>
            </a:r>
            <a:r>
              <a:rPr dirty="0"/>
              <a:t> </a:t>
            </a:r>
            <a:r>
              <a:rPr dirty="0" err="1"/>
              <a:t>приборов</a:t>
            </a:r>
            <a:endParaRPr dirty="0"/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rPr dirty="0" err="1"/>
              <a:t>Возможно</a:t>
            </a:r>
            <a:r>
              <a:rPr dirty="0"/>
              <a:t> </a:t>
            </a:r>
            <a:r>
              <a:rPr dirty="0" err="1"/>
              <a:t>отображение</a:t>
            </a:r>
            <a:r>
              <a:rPr dirty="0"/>
              <a:t> </a:t>
            </a:r>
            <a:r>
              <a:rPr dirty="0" err="1"/>
              <a:t>актуальных</a:t>
            </a:r>
            <a:r>
              <a:rPr dirty="0"/>
              <a:t> </a:t>
            </a:r>
            <a:r>
              <a:rPr dirty="0" err="1"/>
              <a:t>параметров</a:t>
            </a:r>
            <a:r>
              <a:rPr dirty="0"/>
              <a:t> </a:t>
            </a:r>
            <a:r>
              <a:rPr dirty="0" err="1"/>
              <a:t>непосредственно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маркерах</a:t>
            </a:r>
            <a:r>
              <a:rPr dirty="0"/>
              <a:t>: </a:t>
            </a:r>
            <a:r>
              <a:rPr dirty="0" err="1"/>
              <a:t>температуры</a:t>
            </a:r>
            <a:r>
              <a:rPr dirty="0"/>
              <a:t>, </a:t>
            </a:r>
            <a:r>
              <a:rPr dirty="0" err="1"/>
              <a:t>давления</a:t>
            </a:r>
            <a:r>
              <a:rPr dirty="0"/>
              <a:t> и </a:t>
            </a:r>
            <a:r>
              <a:rPr dirty="0" err="1"/>
              <a:t>расхода</a:t>
            </a:r>
            <a:endParaRPr dirty="0"/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rPr dirty="0" err="1"/>
              <a:t>Режим</a:t>
            </a:r>
            <a:r>
              <a:rPr dirty="0"/>
              <a:t> </a:t>
            </a:r>
            <a:r>
              <a:rPr dirty="0" err="1"/>
              <a:t>контроля</a:t>
            </a:r>
            <a:r>
              <a:rPr dirty="0"/>
              <a:t> </a:t>
            </a:r>
            <a:r>
              <a:rPr dirty="0" err="1"/>
              <a:t>актуальности</a:t>
            </a:r>
            <a:r>
              <a:rPr dirty="0"/>
              <a:t> </a:t>
            </a:r>
            <a:r>
              <a:rPr dirty="0" err="1"/>
              <a:t>показывает</a:t>
            </a:r>
            <a:r>
              <a:rPr dirty="0"/>
              <a:t> </a:t>
            </a:r>
            <a:r>
              <a:rPr dirty="0" err="1"/>
              <a:t>только</a:t>
            </a:r>
            <a:r>
              <a:rPr dirty="0"/>
              <a:t> </a:t>
            </a:r>
            <a:r>
              <a:rPr dirty="0" err="1"/>
              <a:t>данные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текущие</a:t>
            </a:r>
            <a:r>
              <a:rPr dirty="0"/>
              <a:t> </a:t>
            </a:r>
            <a:r>
              <a:rPr dirty="0" err="1"/>
              <a:t>сутки</a:t>
            </a:r>
            <a:r>
              <a:rPr dirty="0"/>
              <a:t>, </a:t>
            </a:r>
            <a:r>
              <a:rPr dirty="0" err="1"/>
              <a:t>что</a:t>
            </a:r>
            <a:r>
              <a:rPr dirty="0"/>
              <a:t> </a:t>
            </a:r>
            <a:r>
              <a:rPr dirty="0" err="1"/>
              <a:t>помогает</a:t>
            </a:r>
            <a:r>
              <a:rPr dirty="0"/>
              <a:t> </a:t>
            </a:r>
            <a:r>
              <a:rPr dirty="0" err="1"/>
              <a:t>сразу</a:t>
            </a:r>
            <a:r>
              <a:rPr dirty="0"/>
              <a:t> </a:t>
            </a:r>
            <a:r>
              <a:rPr dirty="0" err="1"/>
              <a:t>выявлять</a:t>
            </a:r>
            <a:r>
              <a:rPr dirty="0"/>
              <a:t> </a:t>
            </a:r>
            <a:r>
              <a:rPr dirty="0" err="1"/>
              <a:t>устройства</a:t>
            </a:r>
            <a:r>
              <a:rPr dirty="0"/>
              <a:t> </a:t>
            </a:r>
            <a:r>
              <a:rPr dirty="0" err="1"/>
              <a:t>без</a:t>
            </a:r>
            <a:r>
              <a:rPr dirty="0"/>
              <a:t> </a:t>
            </a:r>
            <a:r>
              <a:rPr dirty="0" err="1"/>
              <a:t>свежих</a:t>
            </a:r>
            <a:r>
              <a:rPr dirty="0"/>
              <a:t> </a:t>
            </a:r>
            <a:r>
              <a:rPr dirty="0" err="1"/>
              <a:t>показаний</a:t>
            </a:r>
            <a:endParaRPr dirty="0"/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выборе</a:t>
            </a:r>
            <a:r>
              <a:rPr dirty="0"/>
              <a:t> </a:t>
            </a:r>
            <a:r>
              <a:rPr dirty="0" err="1"/>
              <a:t>устройства</a:t>
            </a:r>
            <a:r>
              <a:rPr dirty="0"/>
              <a:t> </a:t>
            </a:r>
            <a:r>
              <a:rPr dirty="0" err="1"/>
              <a:t>открывается</a:t>
            </a:r>
            <a:r>
              <a:rPr dirty="0"/>
              <a:t> </a:t>
            </a:r>
            <a:r>
              <a:rPr dirty="0" err="1"/>
              <a:t>карточка</a:t>
            </a:r>
            <a:r>
              <a:rPr dirty="0"/>
              <a:t> с </a:t>
            </a:r>
            <a:r>
              <a:rPr dirty="0" err="1"/>
              <a:t>текущими</a:t>
            </a:r>
            <a:r>
              <a:rPr dirty="0"/>
              <a:t> и </a:t>
            </a:r>
            <a:r>
              <a:rPr dirty="0" err="1"/>
              <a:t>накопленными</a:t>
            </a:r>
            <a:r>
              <a:rPr dirty="0"/>
              <a:t> </a:t>
            </a:r>
            <a:r>
              <a:rPr dirty="0" err="1"/>
              <a:t>значениями</a:t>
            </a:r>
            <a:r>
              <a:rPr dirty="0"/>
              <a:t>, а </a:t>
            </a:r>
            <a:r>
              <a:rPr dirty="0" err="1"/>
              <a:t>также</a:t>
            </a:r>
            <a:r>
              <a:rPr dirty="0"/>
              <a:t> с </a:t>
            </a:r>
            <a:r>
              <a:rPr dirty="0" err="1"/>
              <a:t>расшифровкой</a:t>
            </a:r>
            <a:r>
              <a:rPr dirty="0"/>
              <a:t> </a:t>
            </a:r>
            <a:r>
              <a:rPr dirty="0" err="1"/>
              <a:t>нештатных</a:t>
            </a:r>
            <a:r>
              <a:rPr dirty="0"/>
              <a:t> </a:t>
            </a:r>
            <a:r>
              <a:rPr dirty="0" err="1"/>
              <a:t>ситуаций</a:t>
            </a:r>
            <a:endParaRPr dirty="0"/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rPr dirty="0" err="1"/>
              <a:t>Из</a:t>
            </a:r>
            <a:r>
              <a:rPr dirty="0"/>
              <a:t> </a:t>
            </a:r>
            <a:r>
              <a:rPr dirty="0" err="1"/>
              <a:t>карты</a:t>
            </a:r>
            <a:r>
              <a:rPr dirty="0"/>
              <a:t> </a:t>
            </a:r>
            <a:r>
              <a:rPr dirty="0" err="1"/>
              <a:t>можно</a:t>
            </a:r>
            <a:r>
              <a:rPr dirty="0"/>
              <a:t> </a:t>
            </a:r>
            <a:r>
              <a:rPr dirty="0" err="1"/>
              <a:t>перейти</a:t>
            </a:r>
            <a:r>
              <a:rPr dirty="0"/>
              <a:t> к </a:t>
            </a:r>
            <a:r>
              <a:rPr dirty="0" err="1"/>
              <a:t>полноценной</a:t>
            </a:r>
            <a:r>
              <a:rPr dirty="0"/>
              <a:t> </a:t>
            </a:r>
            <a:r>
              <a:rPr dirty="0" err="1"/>
              <a:t>карточке</a:t>
            </a:r>
            <a:r>
              <a:rPr dirty="0"/>
              <a:t> </a:t>
            </a:r>
            <a:r>
              <a:rPr dirty="0" err="1"/>
              <a:t>прибора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детального</a:t>
            </a:r>
            <a:r>
              <a:rPr dirty="0"/>
              <a:t> </a:t>
            </a:r>
            <a:r>
              <a:rPr dirty="0" err="1"/>
              <a:t>анализа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43755"/>
                </a:solidFill>
              </a:defRPr>
            </a:pPr>
            <a:r>
              <a:t>Карта объектов учета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4D3CC6-E19D-4E3E-9253-B67A233830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035" y="992308"/>
            <a:ext cx="10336306" cy="581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421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43755"/>
                </a:solidFill>
              </a:defRPr>
            </a:pPr>
            <a:r>
              <a:t>Сравнительный анализ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43000"/>
            <a:ext cx="10515600" cy="48167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rPr dirty="0" err="1"/>
              <a:t>Страница</a:t>
            </a:r>
            <a:r>
              <a:rPr dirty="0"/>
              <a:t> «</a:t>
            </a:r>
            <a:r>
              <a:rPr dirty="0" err="1"/>
              <a:t>Сравнительный</a:t>
            </a:r>
            <a:r>
              <a:rPr dirty="0"/>
              <a:t> </a:t>
            </a:r>
            <a:r>
              <a:rPr dirty="0" err="1"/>
              <a:t>анализ</a:t>
            </a:r>
            <a:r>
              <a:rPr dirty="0"/>
              <a:t>» </a:t>
            </a:r>
            <a:r>
              <a:rPr dirty="0" err="1"/>
              <a:t>обеспечивает</a:t>
            </a:r>
            <a:r>
              <a:rPr dirty="0"/>
              <a:t> </a:t>
            </a:r>
            <a:r>
              <a:rPr dirty="0" err="1"/>
              <a:t>углубленную</a:t>
            </a:r>
            <a:r>
              <a:rPr dirty="0"/>
              <a:t> </a:t>
            </a:r>
            <a:r>
              <a:rPr dirty="0" err="1"/>
              <a:t>аналитику</a:t>
            </a:r>
            <a:r>
              <a:rPr dirty="0"/>
              <a:t> </a:t>
            </a:r>
            <a:r>
              <a:rPr dirty="0" err="1"/>
              <a:t>показаний</a:t>
            </a:r>
            <a:r>
              <a:rPr dirty="0"/>
              <a:t> </a:t>
            </a:r>
            <a:r>
              <a:rPr dirty="0" err="1"/>
              <a:t>приборов</a:t>
            </a:r>
            <a:r>
              <a:rPr dirty="0"/>
              <a:t> </a:t>
            </a:r>
            <a:r>
              <a:rPr dirty="0" err="1"/>
              <a:t>учета</a:t>
            </a:r>
            <a:r>
              <a:rPr dirty="0"/>
              <a:t> и </a:t>
            </a:r>
            <a:r>
              <a:rPr dirty="0" err="1"/>
              <a:t>помогает</a:t>
            </a:r>
            <a:r>
              <a:rPr dirty="0"/>
              <a:t> </a:t>
            </a:r>
            <a:r>
              <a:rPr dirty="0" err="1"/>
              <a:t>своевременно</a:t>
            </a:r>
            <a:r>
              <a:rPr dirty="0"/>
              <a:t> </a:t>
            </a:r>
            <a:r>
              <a:rPr dirty="0" err="1"/>
              <a:t>выявлять</a:t>
            </a:r>
            <a:r>
              <a:rPr dirty="0"/>
              <a:t> </a:t>
            </a:r>
            <a:r>
              <a:rPr dirty="0" err="1"/>
              <a:t>отклонения</a:t>
            </a:r>
            <a:r>
              <a:rPr dirty="0"/>
              <a:t> в </a:t>
            </a:r>
            <a:r>
              <a:rPr dirty="0" err="1"/>
              <a:t>работе</a:t>
            </a:r>
            <a:r>
              <a:rPr dirty="0"/>
              <a:t> </a:t>
            </a:r>
            <a:r>
              <a:rPr dirty="0" err="1"/>
              <a:t>узлов</a:t>
            </a:r>
            <a:r>
              <a:rPr dirty="0"/>
              <a:t> </a:t>
            </a:r>
            <a:r>
              <a:rPr dirty="0" err="1"/>
              <a:t>учета</a:t>
            </a:r>
            <a:endParaRPr dirty="0"/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rPr dirty="0" err="1"/>
              <a:t>Раздел</a:t>
            </a:r>
            <a:r>
              <a:rPr dirty="0"/>
              <a:t> </a:t>
            </a:r>
            <a:r>
              <a:rPr dirty="0" err="1"/>
              <a:t>поддерживает</a:t>
            </a:r>
            <a:r>
              <a:rPr dirty="0"/>
              <a:t> </a:t>
            </a:r>
            <a:r>
              <a:rPr dirty="0" err="1"/>
              <a:t>три</a:t>
            </a:r>
            <a:r>
              <a:rPr dirty="0"/>
              <a:t> </a:t>
            </a:r>
            <a:r>
              <a:rPr dirty="0" err="1"/>
              <a:t>режима</a:t>
            </a:r>
            <a:r>
              <a:rPr dirty="0"/>
              <a:t> </a:t>
            </a:r>
            <a:r>
              <a:rPr dirty="0" err="1"/>
              <a:t>анализа</a:t>
            </a:r>
            <a:r>
              <a:rPr dirty="0"/>
              <a:t>: </a:t>
            </a:r>
            <a:r>
              <a:rPr dirty="0" err="1"/>
              <a:t>поиск</a:t>
            </a:r>
            <a:r>
              <a:rPr dirty="0"/>
              <a:t> </a:t>
            </a:r>
            <a:r>
              <a:rPr dirty="0" err="1"/>
              <a:t>резких</a:t>
            </a:r>
            <a:r>
              <a:rPr dirty="0"/>
              <a:t> </a:t>
            </a:r>
            <a:r>
              <a:rPr dirty="0" err="1"/>
              <a:t>изменений</a:t>
            </a:r>
            <a:r>
              <a:rPr dirty="0"/>
              <a:t> </a:t>
            </a:r>
            <a:r>
              <a:rPr dirty="0" err="1"/>
              <a:t>показаний</a:t>
            </a:r>
            <a:r>
              <a:rPr dirty="0"/>
              <a:t>, </a:t>
            </a:r>
            <a:r>
              <a:rPr dirty="0" err="1"/>
              <a:t>сравнение</a:t>
            </a:r>
            <a:r>
              <a:rPr dirty="0"/>
              <a:t> </a:t>
            </a:r>
            <a:r>
              <a:rPr dirty="0" err="1"/>
              <a:t>текущего</a:t>
            </a:r>
            <a:r>
              <a:rPr dirty="0"/>
              <a:t> </a:t>
            </a:r>
            <a:r>
              <a:rPr dirty="0" err="1"/>
              <a:t>месяца</a:t>
            </a:r>
            <a:r>
              <a:rPr dirty="0"/>
              <a:t> с </a:t>
            </a:r>
            <a:r>
              <a:rPr dirty="0" err="1"/>
              <a:t>предыдущим</a:t>
            </a:r>
            <a:r>
              <a:rPr dirty="0"/>
              <a:t> и </a:t>
            </a:r>
            <a:r>
              <a:rPr dirty="0" err="1"/>
              <a:t>сравнение</a:t>
            </a:r>
            <a:r>
              <a:rPr dirty="0"/>
              <a:t> с </a:t>
            </a:r>
            <a:r>
              <a:rPr dirty="0" err="1"/>
              <a:t>аналогичным</a:t>
            </a:r>
            <a:r>
              <a:rPr dirty="0"/>
              <a:t> </a:t>
            </a:r>
            <a:r>
              <a:rPr dirty="0" err="1"/>
              <a:t>периодом</a:t>
            </a:r>
            <a:r>
              <a:rPr dirty="0"/>
              <a:t> </a:t>
            </a:r>
            <a:r>
              <a:rPr dirty="0" err="1"/>
              <a:t>прошлого</a:t>
            </a:r>
            <a:r>
              <a:rPr dirty="0"/>
              <a:t> </a:t>
            </a:r>
            <a:r>
              <a:rPr dirty="0" err="1"/>
              <a:t>года</a:t>
            </a:r>
            <a:endParaRPr dirty="0"/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rPr dirty="0" err="1"/>
              <a:t>Анализ</a:t>
            </a:r>
            <a:r>
              <a:rPr dirty="0"/>
              <a:t> </a:t>
            </a:r>
            <a:r>
              <a:rPr dirty="0" err="1"/>
              <a:t>выполняется</a:t>
            </a:r>
            <a:r>
              <a:rPr dirty="0"/>
              <a:t>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суточным</a:t>
            </a:r>
            <a:r>
              <a:rPr dirty="0"/>
              <a:t> </a:t>
            </a:r>
            <a:r>
              <a:rPr dirty="0" err="1"/>
              <a:t>архивам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последние</a:t>
            </a:r>
            <a:r>
              <a:rPr dirty="0"/>
              <a:t> 30 </a:t>
            </a:r>
            <a:r>
              <a:rPr dirty="0" err="1"/>
              <a:t>дней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приборов</a:t>
            </a:r>
            <a:r>
              <a:rPr dirty="0"/>
              <a:t> </a:t>
            </a:r>
            <a:r>
              <a:rPr dirty="0" err="1"/>
              <a:t>типов</a:t>
            </a:r>
            <a:r>
              <a:rPr dirty="0"/>
              <a:t> Аксиома-01, Аксиома-03 и Карат-307</a:t>
            </a:r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поиска</a:t>
            </a:r>
            <a:r>
              <a:rPr dirty="0"/>
              <a:t> </a:t>
            </a:r>
            <a:r>
              <a:rPr dirty="0" err="1"/>
              <a:t>аномалий</a:t>
            </a:r>
            <a:r>
              <a:rPr dirty="0"/>
              <a:t> </a:t>
            </a:r>
            <a:r>
              <a:rPr dirty="0" err="1"/>
              <a:t>пользователь</a:t>
            </a:r>
            <a:r>
              <a:rPr dirty="0"/>
              <a:t> </a:t>
            </a:r>
            <a:r>
              <a:rPr dirty="0" err="1"/>
              <a:t>может</a:t>
            </a:r>
            <a:r>
              <a:rPr dirty="0"/>
              <a:t> </a:t>
            </a:r>
            <a:r>
              <a:rPr dirty="0" err="1"/>
              <a:t>настроить</a:t>
            </a:r>
            <a:r>
              <a:rPr dirty="0"/>
              <a:t> </a:t>
            </a:r>
            <a:r>
              <a:rPr dirty="0" err="1"/>
              <a:t>порог</a:t>
            </a:r>
            <a:r>
              <a:rPr dirty="0"/>
              <a:t> </a:t>
            </a:r>
            <a:r>
              <a:rPr dirty="0" err="1"/>
              <a:t>чувствительности</a:t>
            </a:r>
            <a:r>
              <a:rPr dirty="0"/>
              <a:t>, а </a:t>
            </a:r>
            <a:r>
              <a:rPr dirty="0" err="1"/>
              <a:t>система</a:t>
            </a:r>
            <a:r>
              <a:rPr dirty="0"/>
              <a:t> </a:t>
            </a:r>
            <a:r>
              <a:rPr dirty="0" err="1"/>
              <a:t>автоматически</a:t>
            </a:r>
            <a:r>
              <a:rPr dirty="0"/>
              <a:t> </a:t>
            </a:r>
            <a:r>
              <a:rPr dirty="0" err="1"/>
              <a:t>сгруппирует</a:t>
            </a:r>
            <a:r>
              <a:rPr dirty="0"/>
              <a:t> </a:t>
            </a:r>
            <a:r>
              <a:rPr dirty="0" err="1"/>
              <a:t>выявленные</a:t>
            </a:r>
            <a:r>
              <a:rPr dirty="0"/>
              <a:t> </a:t>
            </a:r>
            <a:r>
              <a:rPr dirty="0" err="1"/>
              <a:t>отклонения</a:t>
            </a:r>
            <a:r>
              <a:rPr dirty="0"/>
              <a:t>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температурам</a:t>
            </a:r>
            <a:r>
              <a:rPr dirty="0"/>
              <a:t>, </a:t>
            </a:r>
            <a:r>
              <a:rPr dirty="0" err="1"/>
              <a:t>давлениям</a:t>
            </a:r>
            <a:r>
              <a:rPr dirty="0"/>
              <a:t> и </a:t>
            </a:r>
            <a:r>
              <a:rPr dirty="0" err="1"/>
              <a:t>расходам</a:t>
            </a:r>
            <a:endParaRPr dirty="0"/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rPr dirty="0" err="1"/>
              <a:t>Результаты</a:t>
            </a:r>
            <a:r>
              <a:rPr dirty="0"/>
              <a:t> </a:t>
            </a:r>
            <a:r>
              <a:rPr dirty="0" err="1"/>
              <a:t>отображаются</a:t>
            </a:r>
            <a:r>
              <a:rPr dirty="0"/>
              <a:t> в </a:t>
            </a:r>
            <a:r>
              <a:rPr dirty="0" err="1"/>
              <a:t>виде</a:t>
            </a:r>
            <a:r>
              <a:rPr dirty="0"/>
              <a:t> </a:t>
            </a:r>
            <a:r>
              <a:rPr dirty="0" err="1"/>
              <a:t>графиков</a:t>
            </a:r>
            <a:r>
              <a:rPr dirty="0"/>
              <a:t>, </a:t>
            </a:r>
            <a:r>
              <a:rPr dirty="0" err="1"/>
              <a:t>карточек</a:t>
            </a:r>
            <a:r>
              <a:rPr dirty="0"/>
              <a:t> </a:t>
            </a:r>
            <a:r>
              <a:rPr dirty="0" err="1"/>
              <a:t>аномалий</a:t>
            </a:r>
            <a:r>
              <a:rPr dirty="0"/>
              <a:t> и </a:t>
            </a:r>
            <a:r>
              <a:rPr dirty="0" err="1"/>
              <a:t>наглядных</a:t>
            </a:r>
            <a:r>
              <a:rPr dirty="0"/>
              <a:t> </a:t>
            </a:r>
            <a:r>
              <a:rPr dirty="0" err="1"/>
              <a:t>таблиц</a:t>
            </a:r>
            <a:r>
              <a:rPr dirty="0"/>
              <a:t> </a:t>
            </a:r>
            <a:r>
              <a:rPr dirty="0" err="1"/>
              <a:t>изменений</a:t>
            </a:r>
            <a:endParaRPr dirty="0"/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rPr dirty="0" err="1"/>
              <a:t>Режимы</a:t>
            </a:r>
            <a:r>
              <a:rPr dirty="0"/>
              <a:t> </a:t>
            </a:r>
            <a:r>
              <a:rPr dirty="0" err="1"/>
              <a:t>сравнения</a:t>
            </a:r>
            <a:r>
              <a:rPr dirty="0"/>
              <a:t> </a:t>
            </a:r>
            <a:r>
              <a:rPr dirty="0" err="1"/>
              <a:t>показывают</a:t>
            </a:r>
            <a:r>
              <a:rPr dirty="0"/>
              <a:t> </a:t>
            </a:r>
            <a:r>
              <a:rPr dirty="0" err="1"/>
              <a:t>средние</a:t>
            </a:r>
            <a:r>
              <a:rPr dirty="0"/>
              <a:t> </a:t>
            </a:r>
            <a:r>
              <a:rPr dirty="0" err="1"/>
              <a:t>значения</a:t>
            </a:r>
            <a:r>
              <a:rPr dirty="0"/>
              <a:t>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параметрам</a:t>
            </a:r>
            <a:r>
              <a:rPr dirty="0"/>
              <a:t>, </a:t>
            </a:r>
            <a:r>
              <a:rPr dirty="0" err="1"/>
              <a:t>процентные</a:t>
            </a:r>
            <a:r>
              <a:rPr dirty="0"/>
              <a:t> и </a:t>
            </a:r>
            <a:r>
              <a:rPr dirty="0" err="1"/>
              <a:t>абсолютные</a:t>
            </a:r>
            <a:r>
              <a:rPr dirty="0"/>
              <a:t> </a:t>
            </a:r>
            <a:r>
              <a:rPr dirty="0" err="1"/>
              <a:t>изменения</a:t>
            </a:r>
            <a:r>
              <a:rPr dirty="0"/>
              <a:t>, а </a:t>
            </a:r>
            <a:r>
              <a:rPr dirty="0" err="1"/>
              <a:t>также</a:t>
            </a:r>
            <a:r>
              <a:rPr dirty="0"/>
              <a:t> </a:t>
            </a:r>
            <a:r>
              <a:rPr dirty="0" err="1"/>
              <a:t>графики</a:t>
            </a:r>
            <a:r>
              <a:rPr dirty="0"/>
              <a:t> </a:t>
            </a:r>
            <a:r>
              <a:rPr dirty="0" err="1"/>
              <a:t>динамики</a:t>
            </a:r>
            <a:endParaRPr dirty="0"/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rPr dirty="0" err="1"/>
              <a:t>Это</a:t>
            </a:r>
            <a:r>
              <a:rPr dirty="0"/>
              <a:t> </a:t>
            </a:r>
            <a:r>
              <a:rPr dirty="0" err="1"/>
              <a:t>позволяет</a:t>
            </a:r>
            <a:r>
              <a:rPr dirty="0"/>
              <a:t> </a:t>
            </a:r>
            <a:r>
              <a:rPr dirty="0" err="1"/>
              <a:t>быстро</a:t>
            </a:r>
            <a:r>
              <a:rPr dirty="0"/>
              <a:t> </a:t>
            </a:r>
            <a:r>
              <a:rPr dirty="0" err="1"/>
              <a:t>оценить</a:t>
            </a:r>
            <a:r>
              <a:rPr dirty="0"/>
              <a:t> </a:t>
            </a:r>
            <a:r>
              <a:rPr dirty="0" err="1"/>
              <a:t>характер</a:t>
            </a:r>
            <a:r>
              <a:rPr dirty="0"/>
              <a:t> </a:t>
            </a:r>
            <a:r>
              <a:rPr dirty="0" err="1"/>
              <a:t>изменений</a:t>
            </a:r>
            <a:r>
              <a:rPr dirty="0"/>
              <a:t>, </a:t>
            </a:r>
            <a:r>
              <a:rPr dirty="0" err="1"/>
              <a:t>учесть</a:t>
            </a:r>
            <a:r>
              <a:rPr dirty="0"/>
              <a:t> </a:t>
            </a:r>
            <a:r>
              <a:rPr dirty="0" err="1"/>
              <a:t>сезонность</a:t>
            </a:r>
            <a:r>
              <a:rPr dirty="0"/>
              <a:t> и </a:t>
            </a:r>
            <a:r>
              <a:rPr dirty="0" err="1"/>
              <a:t>принять</a:t>
            </a:r>
            <a:r>
              <a:rPr dirty="0"/>
              <a:t> </a:t>
            </a:r>
            <a:r>
              <a:rPr dirty="0" err="1"/>
              <a:t>обоснованное</a:t>
            </a:r>
            <a:r>
              <a:rPr dirty="0"/>
              <a:t> </a:t>
            </a:r>
            <a:r>
              <a:rPr dirty="0" err="1"/>
              <a:t>решение</a:t>
            </a:r>
            <a:r>
              <a:rPr dirty="0"/>
              <a:t> о </a:t>
            </a:r>
            <a:r>
              <a:rPr dirty="0" err="1"/>
              <a:t>дальнейшей</a:t>
            </a:r>
            <a:r>
              <a:rPr dirty="0"/>
              <a:t> </a:t>
            </a:r>
            <a:r>
              <a:rPr dirty="0" err="1"/>
              <a:t>проверке</a:t>
            </a:r>
            <a:r>
              <a:rPr dirty="0"/>
              <a:t> </a:t>
            </a:r>
            <a:r>
              <a:rPr dirty="0" err="1"/>
              <a:t>устройства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43755"/>
                </a:solidFill>
              </a:defRPr>
            </a:pPr>
            <a:r>
              <a:t>Сравнительный анализ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AB04E4-5229-41FD-B191-1F82163C1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858" y="956420"/>
            <a:ext cx="10300450" cy="579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8618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43755"/>
                </a:solidFill>
              </a:defRPr>
            </a:pPr>
            <a:r>
              <a:t>Сравнительный анализ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C867BA4-9603-4FAE-9642-6ADFD8B86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59" y="904651"/>
            <a:ext cx="10391887" cy="584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4732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43755"/>
                </a:solidFill>
              </a:defRPr>
            </a:pPr>
            <a:r>
              <a:t>Настройки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554480"/>
            <a:ext cx="105156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t>Страница «Настройки» системы диспетчеризации Аксиома-КС предназначена для управления системными параметрами и организации работы с объектами учета</a:t>
            </a:r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t>В разделе предусмотрено управление группами объектов учета</a:t>
            </a:r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t>Администратор может создавать группы, объединять в них приборы учета по районам, улицам, зонам обслуживания или другим признакам, а также изменять и удалять существующие группы</a:t>
            </a:r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t>Для наполнения группы предусмотрен удобный выбор устройств с поиском по адресу, имени и типу прибора, а также с возможностью массового выбора</a:t>
            </a:r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t>Состав группы отображается наглядно, с адресами и типами устройств, что упрощает контроль и дальнейшую работу с объектами</a:t>
            </a:r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t>Разграничение прав позволяет разрешить изменение групп только ответственным пользователям, а подтверждение удаления защищает от случайных ошибок</a:t>
            </a:r>
          </a:p>
          <a:p>
            <a:pPr>
              <a:spcAft>
                <a:spcPts val="1200"/>
              </a:spcAft>
              <a:defRPr sz="1600">
                <a:solidFill>
                  <a:srgbClr val="23323C"/>
                </a:solidFill>
              </a:defRPr>
            </a:pPr>
            <a:r>
              <a:t>Использование раздела «Настройки» повышает удобство работы с системой, упрощает навигацию по объектам, ускоряет подготовку отчетов и обеспечивает структурированную организацию парка приборов учета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43755"/>
                </a:solidFill>
              </a:defRPr>
            </a:pPr>
            <a:r>
              <a:t>Аксиома-КС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1143000"/>
            <a:ext cx="107899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506473"/>
                </a:solidFill>
              </a:defRPr>
            </a:pPr>
            <a:r>
              <a:t>Ключевые возможности системы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554480"/>
            <a:ext cx="105156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rPr dirty="0" err="1"/>
              <a:t>Оперативный</a:t>
            </a:r>
            <a:r>
              <a:rPr dirty="0"/>
              <a:t> </a:t>
            </a:r>
            <a:r>
              <a:rPr dirty="0" err="1"/>
              <a:t>контроль</a:t>
            </a:r>
            <a:r>
              <a:rPr dirty="0"/>
              <a:t> </a:t>
            </a:r>
            <a:r>
              <a:rPr dirty="0" err="1"/>
              <a:t>состояния</a:t>
            </a:r>
            <a:r>
              <a:rPr dirty="0"/>
              <a:t> </a:t>
            </a:r>
            <a:r>
              <a:rPr dirty="0" err="1"/>
              <a:t>парка</a:t>
            </a:r>
            <a:r>
              <a:rPr dirty="0"/>
              <a:t> </a:t>
            </a:r>
            <a:r>
              <a:rPr dirty="0" err="1"/>
              <a:t>приборов</a:t>
            </a:r>
            <a:r>
              <a:rPr dirty="0"/>
              <a:t> </a:t>
            </a:r>
            <a:r>
              <a:rPr dirty="0" err="1"/>
              <a:t>учета</a:t>
            </a:r>
            <a:r>
              <a:rPr dirty="0"/>
              <a:t>.</a:t>
            </a:r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rPr dirty="0" err="1"/>
              <a:t>Выявление</a:t>
            </a:r>
            <a:r>
              <a:rPr dirty="0"/>
              <a:t> </a:t>
            </a:r>
            <a:r>
              <a:rPr dirty="0" err="1"/>
              <a:t>аварий</a:t>
            </a:r>
            <a:r>
              <a:rPr dirty="0"/>
              <a:t>, </a:t>
            </a:r>
            <a:r>
              <a:rPr dirty="0" err="1"/>
              <a:t>отсутствия</a:t>
            </a:r>
            <a:r>
              <a:rPr dirty="0"/>
              <a:t> </a:t>
            </a:r>
            <a:r>
              <a:rPr dirty="0" err="1"/>
              <a:t>связи</a:t>
            </a:r>
            <a:r>
              <a:rPr dirty="0"/>
              <a:t> и </a:t>
            </a:r>
            <a:r>
              <a:rPr dirty="0" err="1"/>
              <a:t>отклонений</a:t>
            </a:r>
            <a:r>
              <a:rPr dirty="0"/>
              <a:t> </a:t>
            </a:r>
            <a:r>
              <a:rPr dirty="0" err="1"/>
              <a:t>показаний</a:t>
            </a:r>
            <a:r>
              <a:rPr dirty="0"/>
              <a:t>.</a:t>
            </a:r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rPr dirty="0" err="1"/>
              <a:t>Централизованное</a:t>
            </a:r>
            <a:r>
              <a:rPr dirty="0"/>
              <a:t> </a:t>
            </a:r>
            <a:r>
              <a:rPr dirty="0" err="1"/>
              <a:t>ведение</a:t>
            </a:r>
            <a:r>
              <a:rPr dirty="0"/>
              <a:t> </a:t>
            </a:r>
            <a:r>
              <a:rPr dirty="0" err="1"/>
              <a:t>объектов</a:t>
            </a:r>
            <a:r>
              <a:rPr dirty="0"/>
              <a:t> и </a:t>
            </a:r>
            <a:r>
              <a:rPr dirty="0" err="1"/>
              <a:t>узлов</a:t>
            </a:r>
            <a:r>
              <a:rPr dirty="0"/>
              <a:t> </a:t>
            </a:r>
            <a:r>
              <a:rPr dirty="0" err="1"/>
              <a:t>учета</a:t>
            </a:r>
            <a:r>
              <a:rPr dirty="0"/>
              <a:t>.</a:t>
            </a:r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rPr dirty="0" err="1"/>
              <a:t>Интерактивная</a:t>
            </a:r>
            <a:r>
              <a:rPr dirty="0"/>
              <a:t> </a:t>
            </a:r>
            <a:r>
              <a:rPr dirty="0" err="1"/>
              <a:t>карта</a:t>
            </a:r>
            <a:r>
              <a:rPr dirty="0"/>
              <a:t> </a:t>
            </a:r>
            <a:r>
              <a:rPr dirty="0" err="1"/>
              <a:t>объектов</a:t>
            </a:r>
            <a:r>
              <a:rPr dirty="0"/>
              <a:t> и </a:t>
            </a:r>
            <a:r>
              <a:rPr dirty="0" err="1"/>
              <a:t>контроль</a:t>
            </a:r>
            <a:r>
              <a:rPr dirty="0"/>
              <a:t> </a:t>
            </a:r>
            <a:r>
              <a:rPr dirty="0" err="1"/>
              <a:t>актуальности</a:t>
            </a:r>
            <a:r>
              <a:rPr dirty="0"/>
              <a:t> </a:t>
            </a:r>
            <a:r>
              <a:rPr dirty="0" err="1"/>
              <a:t>данных</a:t>
            </a:r>
            <a:r>
              <a:rPr dirty="0"/>
              <a:t>.</a:t>
            </a:r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rPr dirty="0" err="1"/>
              <a:t>Автоматизированное</a:t>
            </a:r>
            <a:r>
              <a:rPr dirty="0"/>
              <a:t> </a:t>
            </a:r>
            <a:r>
              <a:rPr dirty="0" err="1"/>
              <a:t>формирование</a:t>
            </a:r>
            <a:r>
              <a:rPr dirty="0"/>
              <a:t> </a:t>
            </a:r>
            <a:r>
              <a:rPr dirty="0" err="1"/>
              <a:t>отчетной</a:t>
            </a:r>
            <a:r>
              <a:rPr dirty="0"/>
              <a:t> </a:t>
            </a:r>
            <a:r>
              <a:rPr dirty="0" err="1"/>
              <a:t>документации</a:t>
            </a:r>
            <a:r>
              <a:rPr dirty="0"/>
              <a:t>.</a:t>
            </a:r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rPr dirty="0" err="1"/>
              <a:t>Сравнительный</a:t>
            </a:r>
            <a:r>
              <a:rPr dirty="0"/>
              <a:t> </a:t>
            </a:r>
            <a:r>
              <a:rPr dirty="0" err="1"/>
              <a:t>анализ</a:t>
            </a:r>
            <a:r>
              <a:rPr dirty="0"/>
              <a:t> </a:t>
            </a:r>
            <a:r>
              <a:rPr dirty="0" err="1"/>
              <a:t>показаний</a:t>
            </a:r>
            <a:r>
              <a:rPr dirty="0"/>
              <a:t> и </a:t>
            </a:r>
            <a:r>
              <a:rPr dirty="0" err="1"/>
              <a:t>поиск</a:t>
            </a:r>
            <a:r>
              <a:rPr dirty="0"/>
              <a:t> </a:t>
            </a:r>
            <a:r>
              <a:rPr dirty="0" err="1"/>
              <a:t>аномалий</a:t>
            </a:r>
            <a:r>
              <a:rPr dirty="0"/>
              <a:t>.</a:t>
            </a:r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rPr dirty="0" err="1"/>
              <a:t>Управление</a:t>
            </a:r>
            <a:r>
              <a:rPr dirty="0"/>
              <a:t> </a:t>
            </a:r>
            <a:r>
              <a:rPr dirty="0" err="1"/>
              <a:t>группами</a:t>
            </a:r>
            <a:r>
              <a:rPr dirty="0"/>
              <a:t> </a:t>
            </a:r>
            <a:r>
              <a:rPr dirty="0" err="1"/>
              <a:t>объектов</a:t>
            </a:r>
            <a:r>
              <a:rPr dirty="0"/>
              <a:t> и </a:t>
            </a:r>
            <a:r>
              <a:rPr dirty="0" err="1"/>
              <a:t>разграничение</a:t>
            </a:r>
            <a:r>
              <a:rPr dirty="0"/>
              <a:t> </a:t>
            </a:r>
            <a:r>
              <a:rPr dirty="0" err="1"/>
              <a:t>прав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43755"/>
                </a:solidFill>
              </a:defRPr>
            </a:pPr>
            <a:r>
              <a:t>Статистика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554480"/>
            <a:ext cx="105156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600">
                <a:solidFill>
                  <a:srgbClr val="23323C"/>
                </a:solidFill>
              </a:defRPr>
            </a:pPr>
            <a:r>
              <a:t>Страница «Статистика» системы диспетчеризации Аксиома-КС обеспечивает оперативный контроль состояния парка приборов учета и помогает своевременно выявлять отклонения в работе оборудования</a:t>
            </a:r>
          </a:p>
          <a:p>
            <a:pPr>
              <a:spcAft>
                <a:spcPts val="1200"/>
              </a:spcAft>
              <a:defRPr sz="1600">
                <a:solidFill>
                  <a:srgbClr val="23323C"/>
                </a:solidFill>
              </a:defRPr>
            </a:pPr>
            <a:r>
              <a:t>На одном экране отображаются ключевые показатели: количество обслуживаемых устройств, приборы без связи, объекты с авариями, устройства с резкими изменениями показаний и узлы учета, требующие внимания по срокам опломбирования</a:t>
            </a:r>
          </a:p>
          <a:p>
            <a:pPr>
              <a:spcAft>
                <a:spcPts val="1200"/>
              </a:spcAft>
              <a:defRPr sz="1600">
                <a:solidFill>
                  <a:srgbClr val="23323C"/>
                </a:solidFill>
              </a:defRPr>
            </a:pPr>
            <a:r>
              <a:t>Система автоматически анализирует данные и выделяет проблемные участки, что позволяет диспетчеру не тратить время на ручной перебор информации, а сразу переходить к объектам, требующим вмешательства</a:t>
            </a:r>
          </a:p>
          <a:p>
            <a:pPr>
              <a:spcAft>
                <a:spcPts val="1200"/>
              </a:spcAft>
              <a:defRPr sz="1600">
                <a:solidFill>
                  <a:srgbClr val="23323C"/>
                </a:solidFill>
              </a:defRPr>
            </a:pPr>
            <a:r>
              <a:t>Использование страницы «Статистика» повышает прозрачность учета, сокращает время реакции на нештатные ситуации, снижает риск пропуска аварий и помогает контролировать метрологическую дисциплину на объектах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43755"/>
                </a:solidFill>
              </a:defRPr>
            </a:pPr>
            <a:r>
              <a:t>Статистика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8C40BB3-04FE-469B-9DD4-72C5942E25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0" y="930521"/>
            <a:ext cx="10139082" cy="551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13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43755"/>
                </a:solidFill>
              </a:defRPr>
            </a:pPr>
            <a:r>
              <a:t>Нештатные ситуации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554480"/>
            <a:ext cx="105156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t>Страница «Нештатные ситуации» системы диспетчеризации Аксиома-КС обеспечивает оперативный контроль аварийных состояний и доступности приборов учета</a:t>
            </a:r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t>В одном разделе диспетчер видит устройства, которые не выходят на связь, а также приборы с авариями и предупреждениями по суточным архивам</a:t>
            </a:r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t>Система автоматически выделяет критичные объекты, показывает длительность отсутствия связи, тип прибора, адрес установки и время последнего выхода на связь</a:t>
            </a:r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t>Для аварийных событий доступна детальная расшифровка: перечень аварий и предупреждений, количество повторений, состояние подсистем, наработка и простой оборудования</a:t>
            </a:r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t>Это позволяет не просто зафиксировать проблему, а быстро понять ее причину</a:t>
            </a:r>
          </a:p>
          <a:p>
            <a:pPr>
              <a:spcAft>
                <a:spcPts val="1200"/>
              </a:spcAft>
              <a:defRPr sz="1600">
                <a:solidFill>
                  <a:srgbClr val="23323C"/>
                </a:solidFill>
              </a:defRPr>
            </a:pPr>
            <a:r>
              <a:t>Использование страницы «Нештатные ситуации» сокращает время реакции на нештатные события, снижает риск длительного отсутствия контроля над приборами учета и повышает надежность эксплуатации системы в целом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43755"/>
                </a:solidFill>
              </a:defRPr>
            </a:pPr>
            <a:r>
              <a:t>Нештатные ситуации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A8FDAF-40DD-4808-98A3-836B318FF5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957660"/>
            <a:ext cx="9761929" cy="548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899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43755"/>
                </a:solidFill>
              </a:defRPr>
            </a:pPr>
            <a:r>
              <a:t>Объект учета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554480"/>
            <a:ext cx="105156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t>Страница «Объект учета» системы диспетчеризации Аксиома-КС обеспечивает централизованное ведение и просмотр информации по всем объектам учета</a:t>
            </a:r>
          </a:p>
          <a:p>
            <a:pPr>
              <a:spcAft>
                <a:spcPts val="1200"/>
              </a:spcAft>
              <a:defRPr sz="1600">
                <a:solidFill>
                  <a:srgbClr val="23323C"/>
                </a:solidFill>
              </a:defRPr>
            </a:pPr>
            <a:r>
              <a:t>В одном разделе пользователь может перемещаться по городам, улицам и домам, открывать карточки приборов учета, контролировать состав узлов учета, проверять статусы опломбирования и сроки поверок, а также работать с технической документацией</a:t>
            </a:r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t>Система поддерживает разные типы приборов, а также позволяет управлять узлами учета: тепловычислителями, датчиками температуры, давления и расходомерами</a:t>
            </a:r>
          </a:p>
          <a:p>
            <a:pPr>
              <a:spcAft>
                <a:spcPts val="1200"/>
              </a:spcAft>
              <a:defRPr sz="1600">
                <a:solidFill>
                  <a:srgbClr val="23323C"/>
                </a:solidFill>
              </a:defRPr>
            </a:pPr>
            <a:r>
              <a:t>Для каждого узла учета доступны данные опломбирования, загрузка актов ввода и вывода в эксплуатацию, хранение дополнительных документов и автоматическое формирование карты программирования в формате Word</a:t>
            </a:r>
          </a:p>
          <a:p>
            <a:pPr>
              <a:spcAft>
                <a:spcPts val="1200"/>
              </a:spcAft>
              <a:defRPr sz="1600">
                <a:solidFill>
                  <a:srgbClr val="23323C"/>
                </a:solidFill>
              </a:defRPr>
            </a:pPr>
            <a:r>
              <a:t>Использование страницы «Объект учета» повышает прозрачность эксплуатации приборов, снижает количество ошибок при ведении базы данных, ускоряет подготовку документации и обеспечивает удобный контроль технического состояния объектов учета</a:t>
            </a:r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t>Карточка дома является ключевым элементом управления объектом учета</a:t>
            </a:r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t>При наличии соответствующих прав пользователь может: создать новый узел учета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43755"/>
                </a:solidFill>
              </a:defRPr>
            </a:pPr>
            <a:r>
              <a:t>Объект учета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46C370-1C34-4131-A42D-DB52CCB4A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0" y="937142"/>
            <a:ext cx="10275346" cy="5777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009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8813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43755"/>
                </a:solidFill>
              </a:defRPr>
            </a:pPr>
            <a:r>
              <a:t>Отчетные формы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70560" y="1061421"/>
            <a:ext cx="10515600" cy="5216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rPr dirty="0" err="1"/>
              <a:t>Раздел</a:t>
            </a:r>
            <a:r>
              <a:rPr dirty="0"/>
              <a:t> «</a:t>
            </a:r>
            <a:r>
              <a:rPr dirty="0" err="1"/>
              <a:t>Отчетные</a:t>
            </a:r>
            <a:r>
              <a:rPr dirty="0"/>
              <a:t> </a:t>
            </a:r>
            <a:r>
              <a:rPr dirty="0" err="1"/>
              <a:t>формы</a:t>
            </a:r>
            <a:r>
              <a:rPr dirty="0"/>
              <a:t>» </a:t>
            </a:r>
            <a:r>
              <a:rPr dirty="0" err="1"/>
              <a:t>системы</a:t>
            </a:r>
            <a:r>
              <a:rPr dirty="0"/>
              <a:t> </a:t>
            </a:r>
            <a:r>
              <a:rPr dirty="0" err="1"/>
              <a:t>диспетчеризации</a:t>
            </a:r>
            <a:r>
              <a:rPr dirty="0"/>
              <a:t> </a:t>
            </a:r>
            <a:r>
              <a:rPr dirty="0" err="1"/>
              <a:t>Аксиома</a:t>
            </a:r>
            <a:r>
              <a:rPr dirty="0"/>
              <a:t>-КС </a:t>
            </a:r>
            <a:r>
              <a:rPr dirty="0" err="1"/>
              <a:t>обеспечивает</a:t>
            </a:r>
            <a:r>
              <a:rPr dirty="0"/>
              <a:t> </a:t>
            </a:r>
            <a:r>
              <a:rPr dirty="0" err="1"/>
              <a:t>автоматизированное</a:t>
            </a:r>
            <a:r>
              <a:rPr dirty="0"/>
              <a:t> </a:t>
            </a:r>
            <a:r>
              <a:rPr dirty="0" err="1"/>
              <a:t>формирование</a:t>
            </a:r>
            <a:r>
              <a:rPr dirty="0"/>
              <a:t> </a:t>
            </a:r>
            <a:r>
              <a:rPr dirty="0" err="1"/>
              <a:t>отчетной</a:t>
            </a:r>
            <a:r>
              <a:rPr dirty="0"/>
              <a:t> </a:t>
            </a:r>
            <a:r>
              <a:rPr dirty="0" err="1"/>
              <a:t>документации</a:t>
            </a:r>
            <a:r>
              <a:rPr dirty="0"/>
              <a:t>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данным</a:t>
            </a:r>
            <a:r>
              <a:rPr dirty="0"/>
              <a:t> </a:t>
            </a:r>
            <a:r>
              <a:rPr dirty="0" err="1"/>
              <a:t>приборов</a:t>
            </a:r>
            <a:r>
              <a:rPr dirty="0"/>
              <a:t> </a:t>
            </a:r>
            <a:r>
              <a:rPr dirty="0" err="1"/>
              <a:t>учета</a:t>
            </a:r>
            <a:r>
              <a:rPr dirty="0"/>
              <a:t> </a:t>
            </a:r>
            <a:r>
              <a:rPr dirty="0" err="1"/>
              <a:t>тепловой</a:t>
            </a:r>
            <a:r>
              <a:rPr dirty="0"/>
              <a:t> </a:t>
            </a:r>
            <a:r>
              <a:rPr dirty="0" err="1"/>
              <a:t>энергии</a:t>
            </a:r>
            <a:endParaRPr dirty="0"/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rPr dirty="0" err="1"/>
              <a:t>Пользователю</a:t>
            </a:r>
            <a:r>
              <a:rPr dirty="0"/>
              <a:t> </a:t>
            </a:r>
            <a:r>
              <a:rPr dirty="0" err="1"/>
              <a:t>доступны</a:t>
            </a:r>
            <a:r>
              <a:rPr dirty="0"/>
              <a:t> </a:t>
            </a:r>
            <a:r>
              <a:rPr dirty="0" err="1"/>
              <a:t>два</a:t>
            </a:r>
            <a:r>
              <a:rPr dirty="0"/>
              <a:t> </a:t>
            </a:r>
            <a:r>
              <a:rPr dirty="0" err="1"/>
              <a:t>ключевых</a:t>
            </a:r>
            <a:r>
              <a:rPr dirty="0"/>
              <a:t> </a:t>
            </a:r>
            <a:r>
              <a:rPr dirty="0" err="1"/>
              <a:t>отчета</a:t>
            </a:r>
            <a:r>
              <a:rPr dirty="0"/>
              <a:t>: </a:t>
            </a:r>
            <a:r>
              <a:rPr dirty="0" err="1"/>
              <a:t>архив</a:t>
            </a:r>
            <a:r>
              <a:rPr dirty="0"/>
              <a:t> тепловычислителей и </a:t>
            </a:r>
            <a:r>
              <a:rPr dirty="0" err="1"/>
              <a:t>количество</a:t>
            </a:r>
            <a:r>
              <a:rPr dirty="0"/>
              <a:t> </a:t>
            </a:r>
            <a:r>
              <a:rPr dirty="0" err="1"/>
              <a:t>потребленной</a:t>
            </a:r>
            <a:r>
              <a:rPr dirty="0"/>
              <a:t> </a:t>
            </a:r>
            <a:r>
              <a:rPr dirty="0" err="1"/>
              <a:t>тепловой</a:t>
            </a:r>
            <a:r>
              <a:rPr dirty="0"/>
              <a:t> </a:t>
            </a:r>
            <a:r>
              <a:rPr dirty="0" err="1"/>
              <a:t>энергии</a:t>
            </a:r>
            <a:endParaRPr dirty="0"/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rPr dirty="0" err="1"/>
              <a:t>Первый</a:t>
            </a:r>
            <a:r>
              <a:rPr dirty="0"/>
              <a:t> </a:t>
            </a:r>
            <a:r>
              <a:rPr dirty="0" err="1"/>
              <a:t>предназначен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получения</a:t>
            </a:r>
            <a:r>
              <a:rPr dirty="0"/>
              <a:t> </a:t>
            </a:r>
            <a:r>
              <a:rPr dirty="0" err="1"/>
              <a:t>детальных</a:t>
            </a:r>
            <a:r>
              <a:rPr dirty="0"/>
              <a:t> </a:t>
            </a:r>
            <a:r>
              <a:rPr dirty="0" err="1"/>
              <a:t>архивных</a:t>
            </a:r>
            <a:r>
              <a:rPr dirty="0"/>
              <a:t> </a:t>
            </a:r>
            <a:r>
              <a:rPr dirty="0" err="1"/>
              <a:t>данных</a:t>
            </a:r>
            <a:r>
              <a:rPr dirty="0"/>
              <a:t> с </a:t>
            </a:r>
            <a:r>
              <a:rPr dirty="0" err="1"/>
              <a:t>итогами</a:t>
            </a:r>
            <a:r>
              <a:rPr dirty="0"/>
              <a:t> и </a:t>
            </a:r>
            <a:r>
              <a:rPr dirty="0" err="1"/>
              <a:t>накопленными</a:t>
            </a:r>
            <a:r>
              <a:rPr dirty="0"/>
              <a:t> </a:t>
            </a:r>
            <a:r>
              <a:rPr dirty="0" err="1"/>
              <a:t>показаниями</a:t>
            </a:r>
            <a:endParaRPr dirty="0"/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rPr dirty="0" err="1"/>
              <a:t>Второй</a:t>
            </a:r>
            <a:r>
              <a:rPr dirty="0"/>
              <a:t> </a:t>
            </a:r>
            <a:r>
              <a:rPr dirty="0" err="1"/>
              <a:t>выполняет</a:t>
            </a:r>
            <a:r>
              <a:rPr dirty="0"/>
              <a:t> </a:t>
            </a:r>
            <a:r>
              <a:rPr dirty="0" err="1"/>
              <a:t>расчет</a:t>
            </a:r>
            <a:r>
              <a:rPr dirty="0"/>
              <a:t> </a:t>
            </a:r>
            <a:r>
              <a:rPr dirty="0" err="1"/>
              <a:t>фактического</a:t>
            </a:r>
            <a:r>
              <a:rPr dirty="0"/>
              <a:t> </a:t>
            </a:r>
            <a:r>
              <a:rPr dirty="0" err="1"/>
              <a:t>потребления</a:t>
            </a:r>
            <a:r>
              <a:rPr dirty="0"/>
              <a:t> </a:t>
            </a:r>
            <a:r>
              <a:rPr dirty="0" err="1"/>
              <a:t>тепловой</a:t>
            </a:r>
            <a:r>
              <a:rPr dirty="0"/>
              <a:t> </a:t>
            </a:r>
            <a:r>
              <a:rPr dirty="0" err="1"/>
              <a:t>энергии</a:t>
            </a:r>
            <a:r>
              <a:rPr dirty="0"/>
              <a:t> с </a:t>
            </a:r>
            <a:r>
              <a:rPr dirty="0" err="1"/>
              <a:t>учетом</a:t>
            </a:r>
            <a:r>
              <a:rPr dirty="0"/>
              <a:t> </a:t>
            </a:r>
            <a:r>
              <a:rPr dirty="0" err="1"/>
              <a:t>времени</a:t>
            </a:r>
            <a:r>
              <a:rPr dirty="0"/>
              <a:t> </a:t>
            </a:r>
            <a:r>
              <a:rPr dirty="0" err="1"/>
              <a:t>работы</a:t>
            </a:r>
            <a:r>
              <a:rPr dirty="0"/>
              <a:t>, </a:t>
            </a:r>
            <a:r>
              <a:rPr dirty="0" err="1"/>
              <a:t>простоев</a:t>
            </a:r>
            <a:r>
              <a:rPr dirty="0"/>
              <a:t>, </a:t>
            </a:r>
            <a:r>
              <a:rPr dirty="0" err="1"/>
              <a:t>нештатных</a:t>
            </a:r>
            <a:r>
              <a:rPr dirty="0"/>
              <a:t> </a:t>
            </a:r>
            <a:r>
              <a:rPr dirty="0" err="1"/>
              <a:t>ситуаций</a:t>
            </a:r>
            <a:r>
              <a:rPr dirty="0"/>
              <a:t> и </a:t>
            </a:r>
            <a:r>
              <a:rPr dirty="0" err="1"/>
              <a:t>температурных</a:t>
            </a:r>
            <a:r>
              <a:rPr dirty="0"/>
              <a:t> </a:t>
            </a:r>
            <a:r>
              <a:rPr dirty="0" err="1"/>
              <a:t>условий</a:t>
            </a:r>
            <a:endParaRPr dirty="0"/>
          </a:p>
          <a:p>
            <a:pPr>
              <a:spcAft>
                <a:spcPts val="1200"/>
              </a:spcAft>
              <a:defRPr sz="1600">
                <a:solidFill>
                  <a:srgbClr val="23323C"/>
                </a:solidFill>
              </a:defRPr>
            </a:pPr>
            <a:r>
              <a:rPr dirty="0" err="1"/>
              <a:t>Система</a:t>
            </a:r>
            <a:r>
              <a:rPr dirty="0"/>
              <a:t> </a:t>
            </a:r>
            <a:r>
              <a:rPr dirty="0" err="1"/>
              <a:t>поддерживает</a:t>
            </a:r>
            <a:r>
              <a:rPr dirty="0"/>
              <a:t> </a:t>
            </a:r>
            <a:r>
              <a:rPr dirty="0" err="1"/>
              <a:t>работу</a:t>
            </a:r>
            <a:r>
              <a:rPr dirty="0"/>
              <a:t> с </a:t>
            </a:r>
            <a:r>
              <a:rPr dirty="0" err="1"/>
              <a:t>приборами</a:t>
            </a:r>
            <a:r>
              <a:rPr dirty="0"/>
              <a:t> </a:t>
            </a:r>
            <a:r>
              <a:rPr dirty="0" err="1"/>
              <a:t>типов</a:t>
            </a:r>
            <a:r>
              <a:rPr dirty="0"/>
              <a:t> Аксиома-01, Аксиома-03 и Карат-307, </a:t>
            </a:r>
            <a:r>
              <a:rPr dirty="0" err="1"/>
              <a:t>позволяет</a:t>
            </a:r>
            <a:r>
              <a:rPr dirty="0"/>
              <a:t> </a:t>
            </a:r>
            <a:r>
              <a:rPr dirty="0" err="1"/>
              <a:t>выбирать</a:t>
            </a:r>
            <a:r>
              <a:rPr dirty="0"/>
              <a:t> </a:t>
            </a:r>
            <a:r>
              <a:rPr dirty="0" err="1"/>
              <a:t>отдельные</a:t>
            </a:r>
            <a:r>
              <a:rPr dirty="0"/>
              <a:t> </a:t>
            </a:r>
            <a:r>
              <a:rPr dirty="0" err="1"/>
              <a:t>устройства</a:t>
            </a:r>
            <a:r>
              <a:rPr dirty="0"/>
              <a:t>, </a:t>
            </a:r>
            <a:r>
              <a:rPr dirty="0" err="1"/>
              <a:t>адреса</a:t>
            </a:r>
            <a:r>
              <a:rPr dirty="0"/>
              <a:t> </a:t>
            </a:r>
            <a:r>
              <a:rPr dirty="0" err="1"/>
              <a:t>или</a:t>
            </a:r>
            <a:r>
              <a:rPr dirty="0"/>
              <a:t> </a:t>
            </a:r>
            <a:r>
              <a:rPr dirty="0" err="1"/>
              <a:t>группы</a:t>
            </a:r>
            <a:r>
              <a:rPr dirty="0"/>
              <a:t> </a:t>
            </a:r>
            <a:r>
              <a:rPr dirty="0" err="1"/>
              <a:t>объектов</a:t>
            </a:r>
            <a:r>
              <a:rPr dirty="0"/>
              <a:t>, </a:t>
            </a:r>
            <a:r>
              <a:rPr dirty="0" err="1"/>
              <a:t>задавать</a:t>
            </a:r>
            <a:r>
              <a:rPr dirty="0"/>
              <a:t> </a:t>
            </a:r>
            <a:r>
              <a:rPr dirty="0" err="1"/>
              <a:t>отчетный</a:t>
            </a:r>
            <a:r>
              <a:rPr dirty="0"/>
              <a:t> </a:t>
            </a:r>
            <a:r>
              <a:rPr dirty="0" err="1"/>
              <a:t>период</a:t>
            </a:r>
            <a:r>
              <a:rPr dirty="0"/>
              <a:t> и </a:t>
            </a:r>
            <a:r>
              <a:rPr dirty="0" err="1"/>
              <a:t>получать</a:t>
            </a:r>
            <a:r>
              <a:rPr dirty="0"/>
              <a:t> </a:t>
            </a:r>
            <a:r>
              <a:rPr dirty="0" err="1"/>
              <a:t>готовую</a:t>
            </a:r>
            <a:r>
              <a:rPr dirty="0"/>
              <a:t> </a:t>
            </a:r>
            <a:r>
              <a:rPr dirty="0" err="1"/>
              <a:t>печатную</a:t>
            </a:r>
            <a:r>
              <a:rPr dirty="0"/>
              <a:t> </a:t>
            </a:r>
            <a:r>
              <a:rPr dirty="0" err="1"/>
              <a:t>форму</a:t>
            </a:r>
            <a:endParaRPr dirty="0"/>
          </a:p>
          <a:p>
            <a:pPr>
              <a:spcAft>
                <a:spcPts val="1200"/>
              </a:spcAft>
              <a:defRPr sz="1900">
                <a:solidFill>
                  <a:srgbClr val="23323C"/>
                </a:solidFill>
              </a:defRPr>
            </a:pPr>
            <a:r>
              <a:rPr dirty="0" err="1"/>
              <a:t>Отчеты</a:t>
            </a:r>
            <a:r>
              <a:rPr dirty="0"/>
              <a:t> </a:t>
            </a:r>
            <a:r>
              <a:rPr dirty="0" err="1"/>
              <a:t>могут</a:t>
            </a:r>
            <a:r>
              <a:rPr dirty="0"/>
              <a:t> </a:t>
            </a:r>
            <a:r>
              <a:rPr dirty="0" err="1"/>
              <a:t>быть</a:t>
            </a:r>
            <a:r>
              <a:rPr dirty="0"/>
              <a:t> </a:t>
            </a:r>
            <a:r>
              <a:rPr dirty="0" err="1"/>
              <a:t>выгружены</a:t>
            </a:r>
            <a:r>
              <a:rPr dirty="0"/>
              <a:t> в Excel и Word, </a:t>
            </a:r>
            <a:r>
              <a:rPr dirty="0" err="1"/>
              <a:t>что</a:t>
            </a:r>
            <a:r>
              <a:rPr dirty="0"/>
              <a:t> </a:t>
            </a:r>
            <a:r>
              <a:rPr dirty="0" err="1"/>
              <a:t>обеспечивает</a:t>
            </a:r>
            <a:r>
              <a:rPr dirty="0"/>
              <a:t> </a:t>
            </a:r>
            <a:r>
              <a:rPr dirty="0" err="1"/>
              <a:t>удобное</a:t>
            </a:r>
            <a:r>
              <a:rPr dirty="0"/>
              <a:t> </a:t>
            </a:r>
            <a:r>
              <a:rPr dirty="0" err="1"/>
              <a:t>использование</a:t>
            </a:r>
            <a:r>
              <a:rPr dirty="0"/>
              <a:t> </a:t>
            </a:r>
            <a:r>
              <a:rPr dirty="0" err="1"/>
              <a:t>данных</a:t>
            </a:r>
            <a:r>
              <a:rPr dirty="0"/>
              <a:t> </a:t>
            </a:r>
            <a:r>
              <a:rPr dirty="0" err="1"/>
              <a:t>как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технического</a:t>
            </a:r>
            <a:r>
              <a:rPr dirty="0"/>
              <a:t> </a:t>
            </a:r>
            <a:r>
              <a:rPr dirty="0" err="1"/>
              <a:t>анализа</a:t>
            </a:r>
            <a:r>
              <a:rPr dirty="0"/>
              <a:t>, </a:t>
            </a:r>
            <a:r>
              <a:rPr dirty="0" err="1"/>
              <a:t>так</a:t>
            </a:r>
            <a:r>
              <a:rPr dirty="0"/>
              <a:t> и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официального</a:t>
            </a:r>
            <a:r>
              <a:rPr dirty="0"/>
              <a:t> </a:t>
            </a:r>
            <a:r>
              <a:rPr dirty="0" err="1"/>
              <a:t>документооборота</a:t>
            </a:r>
            <a:endParaRPr dirty="0"/>
          </a:p>
          <a:p>
            <a:pPr>
              <a:spcAft>
                <a:spcPts val="1200"/>
              </a:spcAft>
              <a:defRPr sz="1600">
                <a:solidFill>
                  <a:srgbClr val="23323C"/>
                </a:solidFill>
              </a:defRPr>
            </a:pPr>
            <a:r>
              <a:rPr dirty="0" err="1"/>
              <a:t>Использование</a:t>
            </a:r>
            <a:r>
              <a:rPr dirty="0"/>
              <a:t> </a:t>
            </a:r>
            <a:r>
              <a:rPr dirty="0" err="1"/>
              <a:t>раздела</a:t>
            </a:r>
            <a:r>
              <a:rPr dirty="0"/>
              <a:t> «</a:t>
            </a:r>
            <a:r>
              <a:rPr dirty="0" err="1"/>
              <a:t>Отчетные</a:t>
            </a:r>
            <a:r>
              <a:rPr dirty="0"/>
              <a:t> </a:t>
            </a:r>
            <a:r>
              <a:rPr dirty="0" err="1"/>
              <a:t>формы</a:t>
            </a:r>
            <a:r>
              <a:rPr dirty="0"/>
              <a:t>» </a:t>
            </a:r>
            <a:r>
              <a:rPr dirty="0" err="1"/>
              <a:t>сокращает</a:t>
            </a:r>
            <a:r>
              <a:rPr dirty="0"/>
              <a:t> </a:t>
            </a:r>
            <a:r>
              <a:rPr dirty="0" err="1"/>
              <a:t>время</a:t>
            </a:r>
            <a:r>
              <a:rPr dirty="0"/>
              <a:t> </a:t>
            </a:r>
            <a:r>
              <a:rPr dirty="0" err="1"/>
              <a:t>подготовки</a:t>
            </a:r>
            <a:r>
              <a:rPr dirty="0"/>
              <a:t> </a:t>
            </a:r>
            <a:r>
              <a:rPr dirty="0" err="1"/>
              <a:t>отчетности</a:t>
            </a:r>
            <a:r>
              <a:rPr dirty="0"/>
              <a:t>, </a:t>
            </a:r>
            <a:r>
              <a:rPr dirty="0" err="1"/>
              <a:t>снижает</a:t>
            </a:r>
            <a:r>
              <a:rPr dirty="0"/>
              <a:t> </a:t>
            </a:r>
            <a:r>
              <a:rPr dirty="0" err="1"/>
              <a:t>количество</a:t>
            </a:r>
            <a:r>
              <a:rPr dirty="0"/>
              <a:t> </a:t>
            </a:r>
            <a:r>
              <a:rPr dirty="0" err="1"/>
              <a:t>ручных</a:t>
            </a:r>
            <a:r>
              <a:rPr dirty="0"/>
              <a:t> </a:t>
            </a:r>
            <a:r>
              <a:rPr dirty="0" err="1"/>
              <a:t>операций</a:t>
            </a:r>
            <a:r>
              <a:rPr dirty="0"/>
              <a:t> и </a:t>
            </a:r>
            <a:r>
              <a:rPr dirty="0" err="1"/>
              <a:t>повышает</a:t>
            </a:r>
            <a:r>
              <a:rPr dirty="0"/>
              <a:t> </a:t>
            </a:r>
            <a:r>
              <a:rPr dirty="0" err="1"/>
              <a:t>достоверность</a:t>
            </a:r>
            <a:r>
              <a:rPr dirty="0"/>
              <a:t> </a:t>
            </a:r>
            <a:r>
              <a:rPr dirty="0" err="1"/>
              <a:t>данных</a:t>
            </a:r>
            <a:r>
              <a:rPr dirty="0"/>
              <a:t>, </a:t>
            </a:r>
            <a:r>
              <a:rPr dirty="0" err="1"/>
              <a:t>используемых</a:t>
            </a:r>
            <a:r>
              <a:rPr dirty="0"/>
              <a:t> </a:t>
            </a: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расчетах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тепловую</a:t>
            </a:r>
            <a:r>
              <a:rPr dirty="0"/>
              <a:t> </a:t>
            </a:r>
            <a:r>
              <a:rPr dirty="0" err="1"/>
              <a:t>энергию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53008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989</Words>
  <Application>Microsoft Office PowerPoint</Application>
  <PresentationFormat>Широкоэкранный</PresentationFormat>
  <Paragraphs>70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cp:keywords/>
  <dc:description>generated using python-pptx</dc:description>
  <cp:lastModifiedBy>Vladimir Trubin</cp:lastModifiedBy>
  <cp:revision>2</cp:revision>
  <dcterms:created xsi:type="dcterms:W3CDTF">2013-01-27T09:14:16Z</dcterms:created>
  <dcterms:modified xsi:type="dcterms:W3CDTF">2026-08-11T04:32:28Z</dcterms:modified>
  <cp:category/>
</cp:coreProperties>
</file>